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8" r:id="rId6"/>
    <p:sldId id="273" r:id="rId7"/>
    <p:sldId id="274" r:id="rId8"/>
    <p:sldId id="257" r:id="rId9"/>
    <p:sldId id="262" r:id="rId10"/>
    <p:sldId id="275" r:id="rId11"/>
    <p:sldId id="258" r:id="rId12"/>
    <p:sldId id="276" r:id="rId13"/>
    <p:sldId id="277" r:id="rId14"/>
    <p:sldId id="259" r:id="rId15"/>
    <p:sldId id="260" r:id="rId16"/>
    <p:sldId id="261" r:id="rId17"/>
    <p:sldId id="267" r:id="rId18"/>
    <p:sldId id="268" r:id="rId19"/>
    <p:sldId id="269" r:id="rId20"/>
    <p:sldId id="270" r:id="rId21"/>
    <p:sldId id="271" r:id="rId22"/>
    <p:sldId id="272" r:id="rId23"/>
    <p:sldId id="263" r:id="rId24"/>
    <p:sldId id="264" r:id="rId25"/>
    <p:sldId id="265" r:id="rId26"/>
    <p:sldId id="266" r:id="rId2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034E-3C4D-7944-8ECB-A29660265B42}" type="datetimeFigureOut">
              <a:rPr lang="nl-NL" smtClean="0"/>
              <a:t>29-12-2014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C3E9-4BD9-654B-978B-6C7B4C44CE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265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33E7-F5D5-664F-96BA-E7FDF698336A}" type="datetimeFigureOut">
              <a:rPr lang="nl-NL" smtClean="0"/>
              <a:t>29-12-2014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81C7-6ED5-9444-AD25-A7573632F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817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Partial</a:t>
            </a:r>
            <a:r>
              <a:rPr lang="nl-NL" dirty="0" smtClean="0"/>
              <a:t> </a:t>
            </a:r>
            <a:r>
              <a:rPr lang="nl-NL" dirty="0" err="1" smtClean="0"/>
              <a:t>pressure</a:t>
            </a:r>
            <a:r>
              <a:rPr lang="nl-NL" dirty="0" smtClean="0"/>
              <a:t> is de</a:t>
            </a:r>
            <a:r>
              <a:rPr lang="nl-NL" baseline="0" dirty="0" smtClean="0"/>
              <a:t> druk van het deel dat het CO2 gas in neemt in het gasmengsel (lucht met 78%N, 21%O2 en mogelijk Co2 (</a:t>
            </a:r>
            <a:r>
              <a:rPr lang="nl-NL" baseline="0" smtClean="0"/>
              <a:t>bij uitademing))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81C7-6ED5-9444-AD25-A7573632FF3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50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ACDE-86C8-D945-8380-1C066B69FAE6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3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D630-7A16-4148-9304-90ED71B637CA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24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1D52-A282-C545-A214-C319A3E87A30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6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8E59-CF51-EE43-941F-4B3FCBCEA0DD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71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D169-6F46-7546-B19F-FEB12564BB43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22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EAB7-DAB4-684F-820B-E68CD3885A43}" type="datetime1">
              <a:rPr lang="nl-NL" smtClean="0"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52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16DB-41F1-5E46-9C4D-8B5EDFCE57E4}" type="datetime1">
              <a:rPr lang="nl-NL" smtClean="0"/>
              <a:t>29-12-2014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18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AF79-D521-E747-9780-12EDBA1E2EE0}" type="datetime1">
              <a:rPr lang="nl-NL" smtClean="0"/>
              <a:t>29-12-2014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29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C0EE-963E-B04E-A23A-D96E31666B9E}" type="datetime1">
              <a:rPr lang="nl-NL" smtClean="0"/>
              <a:t>29-12-2014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3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347F-5536-D542-B349-247AD8AAE81D}" type="datetime1">
              <a:rPr lang="nl-NL" smtClean="0"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9CD-7294-D341-9818-C86F4ABF21B3}" type="datetime1">
              <a:rPr lang="nl-NL" smtClean="0"/>
              <a:t>29-12-2014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97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89F5-7F16-FA43-B60D-2709A2B235DD}" type="datetime1">
              <a:rPr lang="nl-NL" smtClean="0"/>
              <a:t>29-12-2014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A190-D263-2941-AF13-EDF407655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7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Pulsoximetry</a:t>
            </a:r>
            <a:r>
              <a:rPr lang="nl-NL" dirty="0" smtClean="0"/>
              <a:t> en </a:t>
            </a:r>
            <a:r>
              <a:rPr lang="nl-NL" dirty="0" err="1" smtClean="0"/>
              <a:t>Capnography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Artikel uit </a:t>
            </a:r>
            <a:r>
              <a:rPr lang="nl-NL" dirty="0" err="1" smtClean="0"/>
              <a:t>Veterinary</a:t>
            </a:r>
            <a:r>
              <a:rPr lang="nl-NL" dirty="0" smtClean="0"/>
              <a:t> Focus Vol 23 n1 2013 van Royal </a:t>
            </a:r>
            <a:r>
              <a:rPr lang="nl-NL" dirty="0" err="1" smtClean="0"/>
              <a:t>Canin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28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 en beperkingen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Continu meting</a:t>
            </a:r>
          </a:p>
          <a:p>
            <a:r>
              <a:rPr lang="nl-NL" dirty="0" smtClean="0"/>
              <a:t>Niet invasief</a:t>
            </a:r>
          </a:p>
          <a:p>
            <a:r>
              <a:rPr lang="nl-NL" dirty="0" smtClean="0"/>
              <a:t>Betaalbaar</a:t>
            </a:r>
          </a:p>
          <a:p>
            <a:endParaRPr lang="nl-NL" dirty="0"/>
          </a:p>
          <a:p>
            <a:r>
              <a:rPr lang="nl-NL" dirty="0" smtClean="0"/>
              <a:t>Groote van de sensor (kat)</a:t>
            </a:r>
          </a:p>
          <a:p>
            <a:r>
              <a:rPr lang="nl-NL" dirty="0" smtClean="0"/>
              <a:t>Continu druk </a:t>
            </a:r>
            <a:r>
              <a:rPr lang="nl-NL" dirty="0" smtClean="0">
                <a:sym typeface="Wingdings"/>
              </a:rPr>
              <a:t> necrose</a:t>
            </a:r>
          </a:p>
          <a:p>
            <a:r>
              <a:rPr lang="nl-NL" dirty="0" smtClean="0">
                <a:sym typeface="Wingdings"/>
              </a:rPr>
              <a:t>Omgevingslicht en donkere mucosa</a:t>
            </a:r>
          </a:p>
          <a:p>
            <a:r>
              <a:rPr lang="nl-NL" dirty="0" smtClean="0"/>
              <a:t>Bij anemie vals geruststellende metingen</a:t>
            </a:r>
          </a:p>
          <a:p>
            <a:r>
              <a:rPr lang="nl-NL" dirty="0" smtClean="0"/>
              <a:t>Vals positieve metingen bij afwijkend </a:t>
            </a:r>
            <a:r>
              <a:rPr lang="nl-NL" dirty="0" err="1" smtClean="0"/>
              <a:t>Hb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1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Capnography</a:t>
            </a:r>
            <a:endParaRPr lang="nl-NL" dirty="0"/>
          </a:p>
        </p:txBody>
      </p:sp>
      <p:pic>
        <p:nvPicPr>
          <p:cNvPr id="4" name="Tijdelijke aanduiding voor inhoud 3" descr="IMG_019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162" y="1514778"/>
            <a:ext cx="6349857" cy="464548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0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G_0190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896" y="1485728"/>
            <a:ext cx="5137987" cy="5232937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6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Normaal </a:t>
            </a:r>
            <a:r>
              <a:rPr lang="nl-NL" dirty="0" err="1" smtClean="0"/>
              <a:t>capnogram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10" y="2189511"/>
            <a:ext cx="4706051" cy="3321790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Fasen in de ademcyclus:</a:t>
            </a:r>
          </a:p>
          <a:p>
            <a:endParaRPr lang="nl-NL" dirty="0" smtClean="0"/>
          </a:p>
          <a:p>
            <a:r>
              <a:rPr lang="nl-NL" dirty="0" smtClean="0"/>
              <a:t>0  	inspiratie</a:t>
            </a:r>
          </a:p>
          <a:p>
            <a:r>
              <a:rPr lang="nl-NL" dirty="0" smtClean="0"/>
              <a:t>I		begin uitademing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dode ruimte</a:t>
            </a:r>
          </a:p>
          <a:p>
            <a:r>
              <a:rPr lang="nl-NL" dirty="0" smtClean="0"/>
              <a:t>II	uitademing mix</a:t>
            </a:r>
          </a:p>
          <a:p>
            <a:r>
              <a:rPr lang="nl-NL" dirty="0" smtClean="0"/>
              <a:t>III	alveolair plateau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End-</a:t>
            </a:r>
            <a:r>
              <a:rPr lang="nl-NL" dirty="0" err="1" smtClean="0">
                <a:solidFill>
                  <a:srgbClr val="FF0000"/>
                </a:solidFill>
              </a:rPr>
              <a:t>Tidal</a:t>
            </a:r>
            <a:r>
              <a:rPr lang="nl-NL" dirty="0" smtClean="0">
                <a:solidFill>
                  <a:srgbClr val="FF0000"/>
                </a:solidFill>
              </a:rPr>
              <a:t> CO2 spanning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84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Vlak </a:t>
            </a:r>
            <a:r>
              <a:rPr lang="nl-NL" dirty="0" err="1" smtClean="0"/>
              <a:t>capnogram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394" y="1917336"/>
            <a:ext cx="5212692" cy="3770738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4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wordt CO2 ingeademd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195" y="1527227"/>
            <a:ext cx="5918233" cy="4816030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8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Luchtwegvernauwing door bronchospasme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26" y="1601930"/>
            <a:ext cx="6883249" cy="4498682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486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Ventilatie en of bloeddoorstroming is afwijkend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4" y="1402725"/>
            <a:ext cx="4208337" cy="5476392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01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technisch probleem met de </a:t>
            </a:r>
            <a:r>
              <a:rPr lang="nl-NL" dirty="0" err="1" smtClean="0"/>
              <a:t>aparatuur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388" y="1417638"/>
            <a:ext cx="5237593" cy="4771055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30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Spierverslapping begint uit te werken</a:t>
            </a:r>
            <a:endParaRPr lang="nl-NL" dirty="0"/>
          </a:p>
        </p:txBody>
      </p:sp>
      <p:pic>
        <p:nvPicPr>
          <p:cNvPr id="4" name="Tijdelijke aanduiding voor inhoud 3" descr="IMG_0188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885" y="1477428"/>
            <a:ext cx="6581867" cy="4714485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75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4900" dirty="0"/>
              <a:t>Belang van monitoring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515604" cy="485731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nl-NL" dirty="0" smtClean="0"/>
              <a:t>Het </a:t>
            </a:r>
            <a:r>
              <a:rPr lang="nl-NL" dirty="0"/>
              <a:t>gebruik van een hartslagmeter en </a:t>
            </a:r>
            <a:r>
              <a:rPr lang="nl-NL" dirty="0" err="1"/>
              <a:t>pulse-oximeter</a:t>
            </a:r>
            <a:r>
              <a:rPr lang="nl-NL" dirty="0"/>
              <a:t> verlaagden het risico op overlijden met een factor 3 tot </a:t>
            </a:r>
            <a:r>
              <a:rPr lang="nl-NL" dirty="0" smtClean="0"/>
              <a:t>4</a:t>
            </a:r>
            <a:endParaRPr lang="nl-NL" dirty="0"/>
          </a:p>
          <a:p>
            <a:pPr fontAlgn="base"/>
            <a:r>
              <a:rPr lang="nl-NL" dirty="0" smtClean="0"/>
              <a:t>Bij </a:t>
            </a:r>
            <a:r>
              <a:rPr lang="nl-NL" dirty="0"/>
              <a:t>de mens wordt de </a:t>
            </a:r>
            <a:r>
              <a:rPr lang="nl-NL" dirty="0" err="1"/>
              <a:t>pulse-oximeter</a:t>
            </a:r>
            <a:r>
              <a:rPr lang="nl-NL" dirty="0"/>
              <a:t> verantwoordelijk gehouden voor het ontdekken van 40-82% van de gerapporteerde </a:t>
            </a:r>
            <a:r>
              <a:rPr lang="nl-NL" dirty="0" err="1"/>
              <a:t>peri-operatieve</a:t>
            </a:r>
            <a:r>
              <a:rPr lang="nl-NL" dirty="0"/>
              <a:t> </a:t>
            </a:r>
            <a:r>
              <a:rPr lang="nl-NL" dirty="0" smtClean="0"/>
              <a:t>incidenten</a:t>
            </a:r>
          </a:p>
          <a:p>
            <a:pPr fontAlgn="base"/>
            <a:r>
              <a:rPr lang="nl-NL" dirty="0" smtClean="0"/>
              <a:t>in </a:t>
            </a:r>
            <a:r>
              <a:rPr lang="nl-NL" dirty="0"/>
              <a:t>combinatie met een </a:t>
            </a:r>
            <a:r>
              <a:rPr lang="nl-NL" dirty="0" err="1"/>
              <a:t>capnograaf</a:t>
            </a:r>
            <a:r>
              <a:rPr lang="nl-NL" dirty="0"/>
              <a:t>, wordt zelfs 88-93% </a:t>
            </a:r>
            <a:r>
              <a:rPr lang="nl-NL" dirty="0" smtClean="0"/>
              <a:t>ontdekt</a:t>
            </a:r>
          </a:p>
          <a:p>
            <a:pPr fontAlgn="base"/>
            <a:r>
              <a:rPr lang="nl-NL" dirty="0" smtClean="0"/>
              <a:t>Ook </a:t>
            </a:r>
            <a:r>
              <a:rPr lang="nl-NL" dirty="0"/>
              <a:t>veterinair is de </a:t>
            </a:r>
            <a:r>
              <a:rPr lang="nl-NL" dirty="0" err="1"/>
              <a:t>pulse-oximeter</a:t>
            </a:r>
            <a:r>
              <a:rPr lang="nl-NL" dirty="0"/>
              <a:t> wereldwijd het meest gebruikte monitoringsinstrument tijdens anesthesieprocedures.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3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www.capnography.com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7" b="-2047"/>
          <a:stretch>
            <a:fillRect/>
          </a:stretch>
        </p:blipFill>
        <p:spPr/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06" b="-6406"/>
          <a:stretch>
            <a:fillRect/>
          </a:stretch>
        </p:blipFill>
        <p:spPr/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0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Tabel voor toe- of af- name van eind </a:t>
            </a:r>
            <a:r>
              <a:rPr lang="nl-NL" dirty="0" err="1" smtClean="0"/>
              <a:t>expiratoire</a:t>
            </a:r>
            <a:r>
              <a:rPr lang="nl-NL" dirty="0" smtClean="0"/>
              <a:t> CO2spanning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464" r="-90464"/>
          <a:stretch>
            <a:fillRect/>
          </a:stretch>
        </p:blipFill>
        <p:spPr/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benauwd is deze hond? </a:t>
            </a:r>
            <a:br>
              <a:rPr lang="nl-NL" dirty="0" smtClean="0"/>
            </a:br>
            <a:r>
              <a:rPr lang="nl-NL" dirty="0" smtClean="0"/>
              <a:t>Welk ras zien we hier?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34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Pulse</a:t>
            </a:r>
            <a:r>
              <a:rPr lang="nl-NL" dirty="0" smtClean="0"/>
              <a:t> </a:t>
            </a:r>
            <a:r>
              <a:rPr lang="nl-NL" dirty="0" err="1" smtClean="0"/>
              <a:t>oximetry</a:t>
            </a:r>
            <a:r>
              <a:rPr lang="nl-NL" dirty="0" smtClean="0"/>
              <a:t> en </a:t>
            </a:r>
            <a:r>
              <a:rPr lang="nl-NL" dirty="0" err="1" smtClean="0"/>
              <a:t>capnography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Makkelijk en continu meting O2 en CO2</a:t>
            </a:r>
          </a:p>
          <a:p>
            <a:r>
              <a:rPr lang="nl-NL" dirty="0" smtClean="0"/>
              <a:t>In gebruik op ic, maar steeds vaker ook monitoring tijdens operaties</a:t>
            </a:r>
          </a:p>
          <a:p>
            <a:endParaRPr lang="nl-NL" dirty="0"/>
          </a:p>
          <a:p>
            <a:r>
              <a:rPr lang="nl-NL" dirty="0" smtClean="0"/>
              <a:t>Goed om de voordelen te kennen</a:t>
            </a:r>
          </a:p>
          <a:p>
            <a:endParaRPr lang="nl-NL" dirty="0"/>
          </a:p>
          <a:p>
            <a:r>
              <a:rPr lang="nl-NL" dirty="0" smtClean="0"/>
              <a:t>Maar ook de beperkingen moet je overzien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2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Pulse</a:t>
            </a:r>
            <a:r>
              <a:rPr lang="nl-NL" dirty="0" smtClean="0"/>
              <a:t> </a:t>
            </a:r>
            <a:r>
              <a:rPr lang="nl-NL" dirty="0" err="1" smtClean="0"/>
              <a:t>oximetrie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Gebaseerd op een optisch oog dat verschillen meet in zuurstofrijk Hemoglobine (</a:t>
            </a:r>
            <a:r>
              <a:rPr lang="nl-NL" dirty="0" err="1" smtClean="0"/>
              <a:t>Hb</a:t>
            </a:r>
            <a:r>
              <a:rPr lang="nl-NL" dirty="0" smtClean="0"/>
              <a:t>) en zuurstof arm </a:t>
            </a:r>
            <a:r>
              <a:rPr lang="nl-NL" dirty="0" err="1" smtClean="0"/>
              <a:t>Hb</a:t>
            </a:r>
            <a:r>
              <a:rPr lang="nl-NL" dirty="0" smtClean="0"/>
              <a:t>  (de O2 verzadiging)</a:t>
            </a:r>
          </a:p>
          <a:p>
            <a:r>
              <a:rPr lang="nl-NL" dirty="0" smtClean="0"/>
              <a:t>Er is verschil in absorptie van infrarood licht dat door bloedrijkweefsel schijnt</a:t>
            </a:r>
          </a:p>
          <a:p>
            <a:r>
              <a:rPr lang="nl-NL" dirty="0" smtClean="0"/>
              <a:t>Iedere hartslag veroorzaakt geringe variatie in de zuurstof verzadiging en dus de zuurstof spanning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09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O2 spanning uitgezet tegen de </a:t>
            </a:r>
            <a:br>
              <a:rPr lang="nl-NL" dirty="0" smtClean="0"/>
            </a:br>
            <a:r>
              <a:rPr lang="nl-NL" dirty="0" smtClean="0"/>
              <a:t>O2 verzadiging</a:t>
            </a:r>
            <a:endParaRPr lang="nl-NL" dirty="0"/>
          </a:p>
        </p:txBody>
      </p:sp>
      <p:pic>
        <p:nvPicPr>
          <p:cNvPr id="4" name="Tijdelijke aanduiding voor inhoud 3" descr="IMG_019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769" y="1693230"/>
            <a:ext cx="6490965" cy="4714539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2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Numerieke waarde en verloop in de tijd worden weergegeven</a:t>
            </a:r>
            <a:endParaRPr lang="nl-NL" dirty="0"/>
          </a:p>
        </p:txBody>
      </p:sp>
      <p:pic>
        <p:nvPicPr>
          <p:cNvPr id="4" name="Tijdelijke aanduiding voor inhoud 3" descr="IMG_019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394" y="1527226"/>
            <a:ext cx="5470006" cy="5145663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19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kan je de sensor plaatsen?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Glad oppervlak</a:t>
            </a:r>
          </a:p>
          <a:p>
            <a:r>
              <a:rPr lang="nl-NL" dirty="0" smtClean="0"/>
              <a:t>Lichtgekleurd oppervlak (ongepigmenteerd)</a:t>
            </a:r>
          </a:p>
          <a:p>
            <a:pPr lvl="1"/>
            <a:r>
              <a:rPr lang="nl-NL" dirty="0" smtClean="0"/>
              <a:t>Tong (voorkeur)</a:t>
            </a:r>
          </a:p>
          <a:p>
            <a:pPr lvl="1"/>
            <a:r>
              <a:rPr lang="nl-NL" dirty="0" smtClean="0"/>
              <a:t>Tussenteen vel</a:t>
            </a:r>
          </a:p>
          <a:p>
            <a:pPr lvl="1"/>
            <a:r>
              <a:rPr lang="nl-NL" dirty="0" smtClean="0"/>
              <a:t>Oorlel</a:t>
            </a:r>
          </a:p>
          <a:p>
            <a:pPr lvl="1"/>
            <a:r>
              <a:rPr lang="nl-NL" dirty="0" smtClean="0"/>
              <a:t>Oksel of liesplooi (</a:t>
            </a:r>
            <a:r>
              <a:rPr lang="nl-NL" dirty="0" err="1" smtClean="0"/>
              <a:t>bijv</a:t>
            </a:r>
            <a:r>
              <a:rPr lang="nl-NL" dirty="0" smtClean="0"/>
              <a:t> indien niet onder narcose)</a:t>
            </a:r>
          </a:p>
          <a:p>
            <a:pPr lvl="1"/>
            <a:r>
              <a:rPr lang="nl-NL" dirty="0" smtClean="0"/>
              <a:t>Preputium (voorhuid) penis</a:t>
            </a:r>
          </a:p>
          <a:p>
            <a:pPr lvl="1"/>
            <a:r>
              <a:rPr lang="nl-NL" dirty="0" smtClean="0"/>
              <a:t>vulva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07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G_0192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962" y="1510628"/>
            <a:ext cx="6175546" cy="4991324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0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guidelines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Dunne gladde ongepigmenteerde huid/</a:t>
            </a:r>
            <a:r>
              <a:rPr lang="nl-NL" dirty="0" err="1" smtClean="0"/>
              <a:t>slvl</a:t>
            </a:r>
            <a:endParaRPr lang="nl-NL" dirty="0" smtClean="0"/>
          </a:p>
          <a:p>
            <a:r>
              <a:rPr lang="nl-NL" dirty="0" smtClean="0"/>
              <a:t>Zorg dat er geen licht in/op de sensor valt</a:t>
            </a:r>
          </a:p>
          <a:p>
            <a:r>
              <a:rPr lang="nl-NL" dirty="0" smtClean="0"/>
              <a:t>Houdt het dier in een rustige omgeving</a:t>
            </a:r>
          </a:p>
          <a:p>
            <a:r>
              <a:rPr lang="nl-NL" dirty="0" smtClean="0"/>
              <a:t>Pas na een paar minuten betrouwbare waarden</a:t>
            </a:r>
          </a:p>
          <a:p>
            <a:r>
              <a:rPr lang="nl-NL" dirty="0" smtClean="0"/>
              <a:t>Check hartslag aangegeven door pulsoxymeter met hartslag die je voelt/hoort</a:t>
            </a:r>
          </a:p>
          <a:p>
            <a:r>
              <a:rPr lang="nl-NL" dirty="0" smtClean="0"/>
              <a:t>Check desnoods de numerieke waarde met lab waarde van bloedgasmeting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A190-D263-2941-AF13-EDF4076555B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85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48EA86-1BFC-4614-9EF7-372C11709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57A16A-153D-4FFB-880D-751521053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82A4C-EE02-476D-A633-F9E0FA3B6BEB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423</Words>
  <Application>Microsoft Office PowerPoint</Application>
  <PresentationFormat>Diavoorstelling (4:3)</PresentationFormat>
  <Paragraphs>114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Office-thema</vt:lpstr>
      <vt:lpstr>Pulsoximetry en Capnography</vt:lpstr>
      <vt:lpstr> Belang van monitoring </vt:lpstr>
      <vt:lpstr>Pulse oximetry en capnography</vt:lpstr>
      <vt:lpstr>Pulse oximetrie</vt:lpstr>
      <vt:lpstr>O2 spanning uitgezet tegen de  O2 verzadiging</vt:lpstr>
      <vt:lpstr>Numerieke waarde en verloop in de tijd worden weergegeven</vt:lpstr>
      <vt:lpstr>Waar kan je de sensor plaatsen?</vt:lpstr>
      <vt:lpstr>PowerPoint-presentatie</vt:lpstr>
      <vt:lpstr>guidelines</vt:lpstr>
      <vt:lpstr>Voordelen en beperkingen</vt:lpstr>
      <vt:lpstr>Capnography</vt:lpstr>
      <vt:lpstr>PowerPoint-presentatie</vt:lpstr>
      <vt:lpstr>Normaal capnogram</vt:lpstr>
      <vt:lpstr>Vlak capnogram</vt:lpstr>
      <vt:lpstr>Er wordt CO2 ingeademd</vt:lpstr>
      <vt:lpstr>Luchtwegvernauwing door bronchospasme</vt:lpstr>
      <vt:lpstr>Ventilatie en of bloeddoorstroming is afwijkend</vt:lpstr>
      <vt:lpstr>technisch probleem met de aparatuur</vt:lpstr>
      <vt:lpstr>Spierverslapping begint uit te werken</vt:lpstr>
      <vt:lpstr>www.capnography.com</vt:lpstr>
      <vt:lpstr>PowerPoint-presentatie</vt:lpstr>
      <vt:lpstr>Tabel voor toe- of af- name van eind expiratoire CO2spanning</vt:lpstr>
      <vt:lpstr>Hoe benauwd is deze hond?  Welk ras zien we hier?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Ppulsoximetry en Capnography</dc:title>
  <dc:creator>Huub Hessel</dc:creator>
  <cp:lastModifiedBy>Administrator</cp:lastModifiedBy>
  <cp:revision>13</cp:revision>
  <dcterms:created xsi:type="dcterms:W3CDTF">2014-03-23T15:59:37Z</dcterms:created>
  <dcterms:modified xsi:type="dcterms:W3CDTF">2014-12-29T12:02:05Z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